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3"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1/20/2023</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1870490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1/20/2023</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2922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1/20/2023</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16689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1/20/2023</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40719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1/20/2023</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0301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1/20/2023</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550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1/20/2023</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97129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1/20/2023</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659762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1/20/2023</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74659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1/20/2023</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21718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1/20/2023</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2388702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1/20/2023</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16416285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38294814-02E4-1109-1E3B-17BFB1A6D1B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5"/>
          <a:stretch/>
        </p:blipFill>
        <p:spPr>
          <a:xfrm>
            <a:off x="-97652" y="0"/>
            <a:ext cx="12191999" cy="6857990"/>
          </a:xfrm>
          <a:prstGeom prst="rect">
            <a:avLst/>
          </a:prstGeom>
        </p:spPr>
      </p:pic>
      <p:sp>
        <p:nvSpPr>
          <p:cNvPr id="11" name="Freeform: Shape 10">
            <a:extLst>
              <a:ext uri="{FF2B5EF4-FFF2-40B4-BE49-F238E27FC236}">
                <a16:creationId xmlns:a16="http://schemas.microsoft.com/office/drawing/2014/main" id="{893019E0-FD21-491F-A6EC-470CCB356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bg1">
              <a:lumMod val="85000"/>
              <a:lumOff val="1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80BE570-2399-4611-8645-FA7DEE7E24C7}"/>
              </a:ext>
            </a:extLst>
          </p:cNvPr>
          <p:cNvSpPr>
            <a:spLocks noGrp="1"/>
          </p:cNvSpPr>
          <p:nvPr>
            <p:ph type="ctrTitle"/>
          </p:nvPr>
        </p:nvSpPr>
        <p:spPr>
          <a:xfrm>
            <a:off x="7902054" y="1357952"/>
            <a:ext cx="3940007" cy="2769750"/>
          </a:xfrm>
        </p:spPr>
        <p:txBody>
          <a:bodyPr anchor="b">
            <a:normAutofit/>
          </a:bodyPr>
          <a:lstStyle/>
          <a:p>
            <a:r>
              <a:rPr lang="en-GB" sz="5400" dirty="0">
                <a:solidFill>
                  <a:schemeClr val="tx1"/>
                </a:solidFill>
                <a:latin typeface="Consolas" panose="020B0609020204030204" pitchFamily="49" charset="0"/>
              </a:rPr>
              <a:t>Chinese New Year</a:t>
            </a:r>
          </a:p>
        </p:txBody>
      </p:sp>
      <p:sp>
        <p:nvSpPr>
          <p:cNvPr id="3" name="Subtitle 2">
            <a:extLst>
              <a:ext uri="{FF2B5EF4-FFF2-40B4-BE49-F238E27FC236}">
                <a16:creationId xmlns:a16="http://schemas.microsoft.com/office/drawing/2014/main" id="{9421CEB1-7554-4C43-B6D3-63F592811D9C}"/>
              </a:ext>
            </a:extLst>
          </p:cNvPr>
          <p:cNvSpPr>
            <a:spLocks noGrp="1"/>
          </p:cNvSpPr>
          <p:nvPr>
            <p:ph type="subTitle" idx="1"/>
          </p:nvPr>
        </p:nvSpPr>
        <p:spPr>
          <a:xfrm>
            <a:off x="7902054" y="4333164"/>
            <a:ext cx="3940008" cy="842340"/>
          </a:xfrm>
        </p:spPr>
        <p:txBody>
          <a:bodyPr>
            <a:normAutofit/>
          </a:bodyPr>
          <a:lstStyle/>
          <a:p>
            <a:r>
              <a:rPr lang="en-GB" sz="1100" dirty="0">
                <a:solidFill>
                  <a:schemeClr val="tx1"/>
                </a:solidFill>
              </a:rPr>
              <a:t>BY AVA</a:t>
            </a:r>
          </a:p>
        </p:txBody>
      </p:sp>
      <p:sp>
        <p:nvSpPr>
          <p:cNvPr id="13"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2085705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51F2A7-EB44-470E-885F-5DAD641261CD}"/>
              </a:ext>
            </a:extLst>
          </p:cNvPr>
          <p:cNvSpPr>
            <a:spLocks noGrp="1"/>
          </p:cNvSpPr>
          <p:nvPr>
            <p:ph type="title"/>
          </p:nvPr>
        </p:nvSpPr>
        <p:spPr>
          <a:xfrm>
            <a:off x="5253122" y="1039290"/>
            <a:ext cx="6281663" cy="1635757"/>
          </a:xfrm>
        </p:spPr>
        <p:txBody>
          <a:bodyPr anchor="ctr">
            <a:normAutofit/>
          </a:bodyPr>
          <a:lstStyle/>
          <a:p>
            <a:r>
              <a:rPr lang="en-GB" i="0" dirty="0">
                <a:latin typeface="Courier Std" panose="02070409020205020404" pitchFamily="49" charset="0"/>
              </a:rPr>
              <a:t>Traditions</a:t>
            </a:r>
          </a:p>
        </p:txBody>
      </p:sp>
      <p:pic>
        <p:nvPicPr>
          <p:cNvPr id="1026" name="Picture 2" descr="Popular Lunar New Year Traditions - Lunar New Year Customs and Dishes">
            <a:extLst>
              <a:ext uri="{FF2B5EF4-FFF2-40B4-BE49-F238E27FC236}">
                <a16:creationId xmlns:a16="http://schemas.microsoft.com/office/drawing/2014/main" id="{B1380FD6-59BF-45EB-A4B0-F1E3AE8BDF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26" r="23833" b="1"/>
          <a:stretch/>
        </p:blipFill>
        <p:spPr bwMode="auto">
          <a:xfrm>
            <a:off x="758952" y="1078710"/>
            <a:ext cx="3836956" cy="4703378"/>
          </a:xfrm>
          <a:prstGeom prst="rect">
            <a:avLst/>
          </a:prstGeom>
          <a:noFill/>
          <a:extLst>
            <a:ext uri="{909E8E84-426E-40DD-AFC4-6F175D3DCCD1}">
              <a14:hiddenFill xmlns:a14="http://schemas.microsoft.com/office/drawing/2010/main">
                <a:solidFill>
                  <a:srgbClr val="FFFFFF"/>
                </a:solidFill>
              </a14:hiddenFill>
            </a:ext>
          </a:extLst>
        </p:spPr>
      </p:pic>
      <p:cxnSp>
        <p:nvCxnSpPr>
          <p:cNvPr id="1046" name="Straight Connector 1045">
            <a:extLst>
              <a:ext uri="{FF2B5EF4-FFF2-40B4-BE49-F238E27FC236}">
                <a16:creationId xmlns:a16="http://schemas.microsoft.com/office/drawing/2014/main" id="{DF96FA98-52E5-4AA7-98B9-BE6200CF0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181601" y="2933080"/>
            <a:ext cx="624839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D3F0BB-32E3-4507-A56B-B0B10CFF34B6}"/>
              </a:ext>
            </a:extLst>
          </p:cNvPr>
          <p:cNvSpPr>
            <a:spLocks noGrp="1"/>
          </p:cNvSpPr>
          <p:nvPr>
            <p:ph idx="1"/>
          </p:nvPr>
        </p:nvSpPr>
        <p:spPr>
          <a:xfrm>
            <a:off x="5148208" y="3161680"/>
            <a:ext cx="6281663" cy="2620409"/>
          </a:xfrm>
        </p:spPr>
        <p:txBody>
          <a:bodyPr>
            <a:normAutofit/>
          </a:bodyPr>
          <a:lstStyle/>
          <a:p>
            <a:pPr>
              <a:lnSpc>
                <a:spcPct val="100000"/>
              </a:lnSpc>
              <a:buFont typeface="Arial" panose="020B0604020202020204" pitchFamily="34" charset="0"/>
              <a:buChar char="•"/>
            </a:pPr>
            <a:r>
              <a:rPr lang="en-GB" sz="1700" b="0" i="0" dirty="0">
                <a:effectLst/>
                <a:latin typeface="Courier Std" panose="02070409020205020404" pitchFamily="49" charset="0"/>
              </a:rPr>
              <a:t>putting up decorations,</a:t>
            </a:r>
          </a:p>
          <a:p>
            <a:pPr>
              <a:lnSpc>
                <a:spcPct val="100000"/>
              </a:lnSpc>
              <a:buFont typeface="Arial" panose="020B0604020202020204" pitchFamily="34" charset="0"/>
              <a:buChar char="•"/>
            </a:pPr>
            <a:r>
              <a:rPr lang="en-GB" sz="1700" b="0" i="0" dirty="0">
                <a:effectLst/>
                <a:latin typeface="Courier Std" panose="02070409020205020404" pitchFamily="49" charset="0"/>
              </a:rPr>
              <a:t>offering sacrifices to ancestors,</a:t>
            </a:r>
          </a:p>
          <a:p>
            <a:pPr>
              <a:lnSpc>
                <a:spcPct val="100000"/>
              </a:lnSpc>
              <a:buFont typeface="Arial" panose="020B0604020202020204" pitchFamily="34" charset="0"/>
              <a:buChar char="•"/>
            </a:pPr>
            <a:r>
              <a:rPr lang="en-GB" sz="1700" b="0" i="0" dirty="0">
                <a:effectLst/>
                <a:latin typeface="Courier Std" panose="02070409020205020404" pitchFamily="49" charset="0"/>
              </a:rPr>
              <a:t>eating reunion dinner with family on New Year's Eve,</a:t>
            </a:r>
          </a:p>
          <a:p>
            <a:pPr>
              <a:lnSpc>
                <a:spcPct val="100000"/>
              </a:lnSpc>
              <a:buFont typeface="Arial" panose="020B0604020202020204" pitchFamily="34" charset="0"/>
              <a:buChar char="•"/>
            </a:pPr>
            <a:r>
              <a:rPr lang="en-GB" sz="1700" b="0" i="0" dirty="0">
                <a:effectLst/>
                <a:latin typeface="Courier Std" panose="02070409020205020404" pitchFamily="49" charset="0"/>
              </a:rPr>
              <a:t>giving red envelopes and other gifts,</a:t>
            </a:r>
          </a:p>
          <a:p>
            <a:pPr>
              <a:lnSpc>
                <a:spcPct val="100000"/>
              </a:lnSpc>
              <a:buFont typeface="Arial" panose="020B0604020202020204" pitchFamily="34" charset="0"/>
              <a:buChar char="•"/>
            </a:pPr>
            <a:r>
              <a:rPr lang="en-GB" sz="1700" b="0" i="0" dirty="0">
                <a:effectLst/>
                <a:latin typeface="Courier Std" panose="02070409020205020404" pitchFamily="49" charset="0"/>
              </a:rPr>
              <a:t>firecrackers and fireworks, and.</a:t>
            </a:r>
          </a:p>
          <a:p>
            <a:pPr>
              <a:lnSpc>
                <a:spcPct val="100000"/>
              </a:lnSpc>
              <a:buFont typeface="Arial" panose="020B0604020202020204" pitchFamily="34" charset="0"/>
              <a:buChar char="•"/>
            </a:pPr>
            <a:r>
              <a:rPr lang="en-GB" sz="1700" b="0" i="0" dirty="0">
                <a:effectLst/>
                <a:latin typeface="Courier Std" panose="02070409020205020404" pitchFamily="49" charset="0"/>
              </a:rPr>
              <a:t>watching lion and dragon dances.</a:t>
            </a:r>
          </a:p>
          <a:p>
            <a:pPr>
              <a:lnSpc>
                <a:spcPct val="100000"/>
              </a:lnSpc>
            </a:pPr>
            <a:endParaRPr lang="en-GB" sz="1700" dirty="0"/>
          </a:p>
        </p:txBody>
      </p:sp>
      <p:sp>
        <p:nvSpPr>
          <p:cNvPr id="104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16158929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A938CE-6F10-4238-A854-481230F63AD0}"/>
              </a:ext>
            </a:extLst>
          </p:cNvPr>
          <p:cNvSpPr>
            <a:spLocks noGrp="1"/>
          </p:cNvSpPr>
          <p:nvPr>
            <p:ph type="title"/>
          </p:nvPr>
        </p:nvSpPr>
        <p:spPr>
          <a:xfrm>
            <a:off x="5030890" y="841019"/>
            <a:ext cx="6281663" cy="1635757"/>
          </a:xfrm>
        </p:spPr>
        <p:txBody>
          <a:bodyPr anchor="ctr">
            <a:normAutofit/>
          </a:bodyPr>
          <a:lstStyle/>
          <a:p>
            <a:r>
              <a:rPr lang="en-GB" i="0" dirty="0">
                <a:latin typeface="Courier Std" panose="02070409020205020404" pitchFamily="49" charset="0"/>
              </a:rPr>
              <a:t>Meals</a:t>
            </a:r>
            <a:r>
              <a:rPr lang="en-GB" i="0" dirty="0">
                <a:latin typeface="Consolas" panose="020B0609020204030204" pitchFamily="49" charset="0"/>
              </a:rPr>
              <a:t> </a:t>
            </a:r>
          </a:p>
        </p:txBody>
      </p:sp>
      <p:pic>
        <p:nvPicPr>
          <p:cNvPr id="2050" name="Picture 2" descr="Food – Chinese New Year">
            <a:extLst>
              <a:ext uri="{FF2B5EF4-FFF2-40B4-BE49-F238E27FC236}">
                <a16:creationId xmlns:a16="http://schemas.microsoft.com/office/drawing/2014/main" id="{C825CDC7-5CE4-48E9-81F1-AA312FE0F3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05" r="19403"/>
          <a:stretch/>
        </p:blipFill>
        <p:spPr bwMode="auto">
          <a:xfrm>
            <a:off x="758952" y="1078710"/>
            <a:ext cx="3836956" cy="4703378"/>
          </a:xfrm>
          <a:prstGeom prst="rect">
            <a:avLst/>
          </a:prstGeom>
          <a:noFill/>
          <a:extLst>
            <a:ext uri="{909E8E84-426E-40DD-AFC4-6F175D3DCCD1}">
              <a14:hiddenFill xmlns:a14="http://schemas.microsoft.com/office/drawing/2010/main">
                <a:solidFill>
                  <a:srgbClr val="FFFFFF"/>
                </a:solidFill>
              </a14:hiddenFill>
            </a:ext>
          </a:extLst>
        </p:spPr>
      </p:pic>
      <p:cxnSp>
        <p:nvCxnSpPr>
          <p:cNvPr id="2057" name="Straight Connector 2056">
            <a:extLst>
              <a:ext uri="{FF2B5EF4-FFF2-40B4-BE49-F238E27FC236}">
                <a16:creationId xmlns:a16="http://schemas.microsoft.com/office/drawing/2014/main" id="{DF96FA98-52E5-4AA7-98B9-BE6200CF0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181601" y="2933080"/>
            <a:ext cx="624839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1EC98D-318B-4A59-A650-BA26964C2FDC}"/>
              </a:ext>
            </a:extLst>
          </p:cNvPr>
          <p:cNvSpPr>
            <a:spLocks noGrp="1"/>
          </p:cNvSpPr>
          <p:nvPr>
            <p:ph idx="1"/>
          </p:nvPr>
        </p:nvSpPr>
        <p:spPr>
          <a:xfrm>
            <a:off x="5148208" y="3161680"/>
            <a:ext cx="6281663" cy="2620409"/>
          </a:xfrm>
        </p:spPr>
        <p:txBody>
          <a:bodyPr>
            <a:normAutofit/>
          </a:bodyPr>
          <a:lstStyle/>
          <a:p>
            <a:r>
              <a:rPr lang="en-GB" i="0" dirty="0">
                <a:effectLst/>
                <a:latin typeface="Courier Std" panose="02070409020205020404" pitchFamily="49" charset="0"/>
              </a:rPr>
              <a:t>Traditional Lunar New Year foods include longevity noodles, a whole steamed fish for abundance, sticky rice balls for togetherness, and more. You'll find some of those lucky foods, along with other traditional dishes like dumplings and rice cakes.</a:t>
            </a:r>
            <a:endParaRPr lang="en-GB" dirty="0">
              <a:latin typeface="Courier Std" panose="02070409020205020404" pitchFamily="49" charset="0"/>
            </a:endParaRPr>
          </a:p>
        </p:txBody>
      </p:sp>
      <p:sp>
        <p:nvSpPr>
          <p:cNvPr id="205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6601316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61" name="Rectangle 2054">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15755-FF88-45C1-ACC5-F06E15E2B62B}"/>
              </a:ext>
            </a:extLst>
          </p:cNvPr>
          <p:cNvSpPr>
            <a:spLocks noGrp="1"/>
          </p:cNvSpPr>
          <p:nvPr>
            <p:ph type="title"/>
          </p:nvPr>
        </p:nvSpPr>
        <p:spPr>
          <a:xfrm>
            <a:off x="5148335" y="1075911"/>
            <a:ext cx="6281663" cy="1635757"/>
          </a:xfrm>
        </p:spPr>
        <p:txBody>
          <a:bodyPr anchor="ctr">
            <a:normAutofit/>
          </a:bodyPr>
          <a:lstStyle/>
          <a:p>
            <a:r>
              <a:rPr lang="en-GB" sz="5100">
                <a:latin typeface="Courier Std" panose="02070409020205020404" pitchFamily="49" charset="0"/>
              </a:rPr>
              <a:t>Chinese dances</a:t>
            </a:r>
          </a:p>
        </p:txBody>
      </p:sp>
      <p:pic>
        <p:nvPicPr>
          <p:cNvPr id="2050" name="Picture 2" descr="Shen Yun and Classical Chinese Dance">
            <a:extLst>
              <a:ext uri="{FF2B5EF4-FFF2-40B4-BE49-F238E27FC236}">
                <a16:creationId xmlns:a16="http://schemas.microsoft.com/office/drawing/2014/main" id="{85A3B27C-FC5C-4FA4-9ADF-5BFC525D7C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86" r="21337" b="2"/>
          <a:stretch/>
        </p:blipFill>
        <p:spPr bwMode="auto">
          <a:xfrm>
            <a:off x="758952" y="1078710"/>
            <a:ext cx="3836956" cy="4703378"/>
          </a:xfrm>
          <a:prstGeom prst="rect">
            <a:avLst/>
          </a:prstGeom>
          <a:noFill/>
          <a:extLst>
            <a:ext uri="{909E8E84-426E-40DD-AFC4-6F175D3DCCD1}">
              <a14:hiddenFill xmlns:a14="http://schemas.microsoft.com/office/drawing/2010/main">
                <a:solidFill>
                  <a:srgbClr val="FFFFFF"/>
                </a:solidFill>
              </a14:hiddenFill>
            </a:ext>
          </a:extLst>
        </p:spPr>
      </p:pic>
      <p:cxnSp>
        <p:nvCxnSpPr>
          <p:cNvPr id="2062" name="Straight Connector 2056">
            <a:extLst>
              <a:ext uri="{FF2B5EF4-FFF2-40B4-BE49-F238E27FC236}">
                <a16:creationId xmlns:a16="http://schemas.microsoft.com/office/drawing/2014/main" id="{DF96FA98-52E5-4AA7-98B9-BE6200CF0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181601" y="2933080"/>
            <a:ext cx="624839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26265F-F468-4BBD-A982-EC8756E69D46}"/>
              </a:ext>
            </a:extLst>
          </p:cNvPr>
          <p:cNvSpPr>
            <a:spLocks noGrp="1"/>
          </p:cNvSpPr>
          <p:nvPr>
            <p:ph idx="1"/>
          </p:nvPr>
        </p:nvSpPr>
        <p:spPr>
          <a:xfrm>
            <a:off x="5148208" y="3161680"/>
            <a:ext cx="6281663" cy="2620409"/>
          </a:xfrm>
        </p:spPr>
        <p:txBody>
          <a:bodyPr>
            <a:normAutofit/>
          </a:bodyPr>
          <a:lstStyle/>
          <a:p>
            <a:r>
              <a:rPr lang="en-GB" b="0" i="0">
                <a:effectLst/>
                <a:latin typeface="Courier Std" panose="02070409020205020404" pitchFamily="49" charset="0"/>
              </a:rPr>
              <a:t>Dance in China is a highly varied art form, consisting of many modern and traditional dance genres. The dances cover a wide range, from folk dances to performances in opera and ballet, and may be used in public celebrations, rituals and ceremonies. </a:t>
            </a:r>
            <a:endParaRPr lang="en-GB">
              <a:latin typeface="Courier Std" panose="02070409020205020404" pitchFamily="49" charset="0"/>
            </a:endParaRPr>
          </a:p>
        </p:txBody>
      </p:sp>
      <p:sp>
        <p:nvSpPr>
          <p:cNvPr id="206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84014597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093AC-1084-4350-B475-C13C3ECC3F3F}"/>
              </a:ext>
            </a:extLst>
          </p:cNvPr>
          <p:cNvSpPr>
            <a:spLocks noGrp="1"/>
          </p:cNvSpPr>
          <p:nvPr>
            <p:ph type="title"/>
          </p:nvPr>
        </p:nvSpPr>
        <p:spPr>
          <a:xfrm>
            <a:off x="5877532" y="1063255"/>
            <a:ext cx="5312254" cy="1806727"/>
          </a:xfrm>
        </p:spPr>
        <p:txBody>
          <a:bodyPr>
            <a:normAutofit/>
          </a:bodyPr>
          <a:lstStyle/>
          <a:p>
            <a:r>
              <a:rPr lang="en-GB" dirty="0">
                <a:latin typeface="Courier Std" panose="02070409020205020404" pitchFamily="49" charset="0"/>
              </a:rPr>
              <a:t>Animals</a:t>
            </a:r>
          </a:p>
        </p:txBody>
      </p:sp>
      <p:sp>
        <p:nvSpPr>
          <p:cNvPr id="3091" name="Freeform: Shape 3090">
            <a:extLst>
              <a:ext uri="{FF2B5EF4-FFF2-40B4-BE49-F238E27FC236}">
                <a16:creationId xmlns:a16="http://schemas.microsoft.com/office/drawing/2014/main" id="{16E28E80-59C7-4175-93FA-B5F52391B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215066" cy="6858000"/>
          </a:xfrm>
          <a:custGeom>
            <a:avLst/>
            <a:gdLst>
              <a:gd name="connsiteX0" fmla="*/ 2017353 w 5215066"/>
              <a:gd name="connsiteY0" fmla="*/ 0 h 6858000"/>
              <a:gd name="connsiteX1" fmla="*/ 5215066 w 5215066"/>
              <a:gd name="connsiteY1" fmla="*/ 0 h 6858000"/>
              <a:gd name="connsiteX2" fmla="*/ 5215066 w 5215066"/>
              <a:gd name="connsiteY2" fmla="*/ 6858000 h 6858000"/>
              <a:gd name="connsiteX3" fmla="*/ 1292431 w 5215066"/>
              <a:gd name="connsiteY3" fmla="*/ 6858000 h 6858000"/>
              <a:gd name="connsiteX4" fmla="*/ 1012702 w 5215066"/>
              <a:gd name="connsiteY4" fmla="*/ 6549681 h 6858000"/>
              <a:gd name="connsiteX5" fmla="*/ 0 w 5215066"/>
              <a:gd name="connsiteY5" fmla="*/ 3723759 h 6858000"/>
              <a:gd name="connsiteX6" fmla="*/ 1955279 w 5215066"/>
              <a:gd name="connsiteY6"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84" name="Picture 12" descr="Chinese Zodiac: 12 Zodiac Signs, Horoscope 2023, Compatibility">
            <a:extLst>
              <a:ext uri="{FF2B5EF4-FFF2-40B4-BE49-F238E27FC236}">
                <a16:creationId xmlns:a16="http://schemas.microsoft.com/office/drawing/2014/main" id="{DCD0413E-DBE0-4405-B0B7-BBAF141D4D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8824" y="1511219"/>
            <a:ext cx="5312254" cy="3808926"/>
          </a:xfrm>
          <a:prstGeom prst="rect">
            <a:avLst/>
          </a:prstGeom>
          <a:noFill/>
          <a:extLst>
            <a:ext uri="{909E8E84-426E-40DD-AFC4-6F175D3DCCD1}">
              <a14:hiddenFill xmlns:a14="http://schemas.microsoft.com/office/drawing/2010/main">
                <a:solidFill>
                  <a:srgbClr val="FFFFFF"/>
                </a:solidFill>
              </a14:hiddenFill>
            </a:ext>
          </a:extLst>
        </p:spPr>
      </p:pic>
      <p:cxnSp>
        <p:nvCxnSpPr>
          <p:cNvPr id="3093" name="Straight Connector 3092">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86332" y="3088919"/>
            <a:ext cx="52120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F86439-4CF1-448C-9A0D-B5E1D33D6CDD}"/>
              </a:ext>
            </a:extLst>
          </p:cNvPr>
          <p:cNvSpPr>
            <a:spLocks noGrp="1"/>
          </p:cNvSpPr>
          <p:nvPr>
            <p:ph idx="1"/>
          </p:nvPr>
        </p:nvSpPr>
        <p:spPr>
          <a:xfrm>
            <a:off x="5877532" y="3309582"/>
            <a:ext cx="5312254" cy="2485157"/>
          </a:xfrm>
        </p:spPr>
        <p:txBody>
          <a:bodyPr>
            <a:normAutofit/>
          </a:bodyPr>
          <a:lstStyle/>
          <a:p>
            <a:r>
              <a:rPr lang="en-GB" sz="1900" i="0">
                <a:effectLst/>
                <a:latin typeface="Courier Std" panose="02070409020205020404" pitchFamily="49" charset="0"/>
              </a:rPr>
              <a:t>There are 12 Chinese zodiac signs, in the following order: Rat, Ox, Tiger, Rabbit, Dragon, Snake, Horse, Goat, Monkey, Rooster, Dog, and Pig. Each sign is named after an animal, and each animal has its own unique characteristics.</a:t>
            </a:r>
            <a:endParaRPr lang="en-GB" sz="1900">
              <a:latin typeface="Courier Std" panose="02070409020205020404" pitchFamily="49" charset="0"/>
            </a:endParaRPr>
          </a:p>
        </p:txBody>
      </p:sp>
      <p:sp>
        <p:nvSpPr>
          <p:cNvPr id="309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4" name="AutoShape 2" descr="Chinese Zodiac Years Chart - Explore the Chart NOW!">
            <a:extLst>
              <a:ext uri="{FF2B5EF4-FFF2-40B4-BE49-F238E27FC236}">
                <a16:creationId xmlns:a16="http://schemas.microsoft.com/office/drawing/2014/main" id="{6565FAB6-25B4-4FE3-B82F-67F072A795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hinese Zodiac Years Chart - Explore the Chart NOW!">
            <a:extLst>
              <a:ext uri="{FF2B5EF4-FFF2-40B4-BE49-F238E27FC236}">
                <a16:creationId xmlns:a16="http://schemas.microsoft.com/office/drawing/2014/main" id="{C5F2BD65-6B6B-4870-A079-5F8077AFDFE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Chinese Zodiac Years Chart - Explore the Chart NOW!">
            <a:extLst>
              <a:ext uri="{FF2B5EF4-FFF2-40B4-BE49-F238E27FC236}">
                <a16:creationId xmlns:a16="http://schemas.microsoft.com/office/drawing/2014/main" id="{5A8BFD9A-0038-44E9-846C-BEC1316C1948}"/>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Chinese Zodiac Years Chart - Explore the Chart NOW!">
            <a:extLst>
              <a:ext uri="{FF2B5EF4-FFF2-40B4-BE49-F238E27FC236}">
                <a16:creationId xmlns:a16="http://schemas.microsoft.com/office/drawing/2014/main" id="{62F15AB9-A0A4-4A8E-889F-479B26C66861}"/>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Chinese Zodiac Years Chart - Explore the Chart NOW!">
            <a:extLst>
              <a:ext uri="{FF2B5EF4-FFF2-40B4-BE49-F238E27FC236}">
                <a16:creationId xmlns:a16="http://schemas.microsoft.com/office/drawing/2014/main" id="{E462E286-DB2E-4CA3-8698-998CC828DA4F}"/>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3535258"/>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A767CD-4E60-4FC6-A823-6C477ADEA717}"/>
              </a:ext>
            </a:extLst>
          </p:cNvPr>
          <p:cNvSpPr>
            <a:spLocks noGrp="1"/>
          </p:cNvSpPr>
          <p:nvPr>
            <p:ph type="title"/>
          </p:nvPr>
        </p:nvSpPr>
        <p:spPr>
          <a:xfrm>
            <a:off x="5148335" y="1075911"/>
            <a:ext cx="6281663" cy="1635757"/>
          </a:xfrm>
        </p:spPr>
        <p:txBody>
          <a:bodyPr anchor="ctr">
            <a:normAutofit/>
          </a:bodyPr>
          <a:lstStyle/>
          <a:p>
            <a:r>
              <a:rPr lang="en-GB" dirty="0">
                <a:latin typeface="Courier Std" panose="02070409020205020404" pitchFamily="49" charset="0"/>
              </a:rPr>
              <a:t>The lanterns </a:t>
            </a:r>
          </a:p>
        </p:txBody>
      </p:sp>
      <p:pic>
        <p:nvPicPr>
          <p:cNvPr id="2050" name="Picture 2" descr="What do Chinese lanterns symbolise and how can you make them? | Metro News">
            <a:extLst>
              <a:ext uri="{FF2B5EF4-FFF2-40B4-BE49-F238E27FC236}">
                <a16:creationId xmlns:a16="http://schemas.microsoft.com/office/drawing/2014/main" id="{55CE41F2-8830-4870-BD43-2FF8E4ECBA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83" r="26131" b="2"/>
          <a:stretch/>
        </p:blipFill>
        <p:spPr bwMode="auto">
          <a:xfrm>
            <a:off x="758952" y="1078710"/>
            <a:ext cx="3836956" cy="4703378"/>
          </a:xfrm>
          <a:prstGeom prst="rect">
            <a:avLst/>
          </a:prstGeom>
          <a:noFill/>
          <a:extLst>
            <a:ext uri="{909E8E84-426E-40DD-AFC4-6F175D3DCCD1}">
              <a14:hiddenFill xmlns:a14="http://schemas.microsoft.com/office/drawing/2010/main">
                <a:solidFill>
                  <a:srgbClr val="FFFFFF"/>
                </a:solidFill>
              </a14:hiddenFill>
            </a:ext>
          </a:extLst>
        </p:spPr>
      </p:pic>
      <p:cxnSp>
        <p:nvCxnSpPr>
          <p:cNvPr id="2057" name="Straight Connector 2056">
            <a:extLst>
              <a:ext uri="{FF2B5EF4-FFF2-40B4-BE49-F238E27FC236}">
                <a16:creationId xmlns:a16="http://schemas.microsoft.com/office/drawing/2014/main" id="{DF96FA98-52E5-4AA7-98B9-BE6200CF0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181601" y="2933080"/>
            <a:ext cx="624839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3E5905-66F6-4A87-B18B-2CAF22F3D65B}"/>
              </a:ext>
            </a:extLst>
          </p:cNvPr>
          <p:cNvSpPr>
            <a:spLocks noGrp="1"/>
          </p:cNvSpPr>
          <p:nvPr>
            <p:ph idx="1"/>
          </p:nvPr>
        </p:nvSpPr>
        <p:spPr>
          <a:xfrm>
            <a:off x="5148208" y="3161680"/>
            <a:ext cx="6281663" cy="2620409"/>
          </a:xfrm>
        </p:spPr>
        <p:txBody>
          <a:bodyPr>
            <a:normAutofit/>
          </a:bodyPr>
          <a:lstStyle/>
          <a:p>
            <a:pPr>
              <a:lnSpc>
                <a:spcPct val="100000"/>
              </a:lnSpc>
            </a:pPr>
            <a:r>
              <a:rPr lang="en-GB" sz="1900" i="0">
                <a:effectLst/>
                <a:latin typeface="Courier Std" panose="02070409020205020404" pitchFamily="49" charset="0"/>
              </a:rPr>
              <a:t>The Chinese New Year holiday comes to its climax with the Yuan Xiao (</a:t>
            </a:r>
            <a:r>
              <a:rPr lang="ja-JP" altLang="en-US" sz="1900" i="0">
                <a:effectLst/>
                <a:latin typeface="Courier Std" panose="02070409020205020404" pitchFamily="49" charset="0"/>
              </a:rPr>
              <a:t>元宵节 </a:t>
            </a:r>
            <a:r>
              <a:rPr lang="en-US" altLang="ja-JP" sz="1900" i="0">
                <a:effectLst/>
                <a:latin typeface="Courier Std" panose="02070409020205020404" pitchFamily="49" charset="0"/>
              </a:rPr>
              <a:t>/ </a:t>
            </a:r>
            <a:r>
              <a:rPr lang="en-GB" sz="1900" i="0" err="1">
                <a:effectLst/>
                <a:latin typeface="Courier Std" panose="02070409020205020404" pitchFamily="49" charset="0"/>
              </a:rPr>
              <a:t>yuán</a:t>
            </a:r>
            <a:r>
              <a:rPr lang="en-GB" sz="1900" i="0">
                <a:effectLst/>
                <a:latin typeface="Courier Std" panose="02070409020205020404" pitchFamily="49" charset="0"/>
              </a:rPr>
              <a:t> </a:t>
            </a:r>
            <a:r>
              <a:rPr lang="en-GB" sz="1900" i="0" err="1">
                <a:effectLst/>
                <a:latin typeface="Courier Std" panose="02070409020205020404" pitchFamily="49" charset="0"/>
              </a:rPr>
              <a:t>xiāo</a:t>
            </a:r>
            <a:r>
              <a:rPr lang="en-GB" sz="1900" i="0">
                <a:effectLst/>
                <a:latin typeface="Courier Std" panose="02070409020205020404" pitchFamily="49" charset="0"/>
              </a:rPr>
              <a:t> </a:t>
            </a:r>
            <a:r>
              <a:rPr lang="en-GB" sz="1900" i="0" err="1">
                <a:effectLst/>
                <a:latin typeface="Courier Std" panose="02070409020205020404" pitchFamily="49" charset="0"/>
              </a:rPr>
              <a:t>jié</a:t>
            </a:r>
            <a:r>
              <a:rPr lang="en-GB" sz="1900" i="0">
                <a:effectLst/>
                <a:latin typeface="Courier Std" panose="02070409020205020404" pitchFamily="49" charset="0"/>
              </a:rPr>
              <a:t>), or Lantern Festival, celebrated on February 5th, 2023. Began over 2000 years ago, the festival has developed many meanings. It celebrates family reunions and society. It features ancient spiritual traditions</a:t>
            </a:r>
            <a:r>
              <a:rPr lang="en-GB" sz="1900" b="1" i="0">
                <a:effectLst/>
                <a:latin typeface="Courier Std" panose="02070409020205020404" pitchFamily="49" charset="0"/>
              </a:rPr>
              <a:t>.</a:t>
            </a:r>
            <a:endParaRPr lang="en-GB" sz="1900" b="1">
              <a:latin typeface="Courier Std" panose="02070409020205020404" pitchFamily="49" charset="0"/>
            </a:endParaRPr>
          </a:p>
        </p:txBody>
      </p:sp>
      <p:sp>
        <p:nvSpPr>
          <p:cNvPr id="205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91595372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6022D5-673E-412E-8D5E-BEF8AD65D673}"/>
              </a:ext>
            </a:extLst>
          </p:cNvPr>
          <p:cNvSpPr>
            <a:spLocks noGrp="1"/>
          </p:cNvSpPr>
          <p:nvPr>
            <p:ph type="title"/>
          </p:nvPr>
        </p:nvSpPr>
        <p:spPr>
          <a:xfrm>
            <a:off x="5148335" y="1075911"/>
            <a:ext cx="6281663" cy="1635757"/>
          </a:xfrm>
        </p:spPr>
        <p:txBody>
          <a:bodyPr anchor="ctr">
            <a:normAutofit/>
          </a:bodyPr>
          <a:lstStyle/>
          <a:p>
            <a:r>
              <a:rPr lang="en-GB" i="0" dirty="0">
                <a:latin typeface="Courier Std" panose="02070409020205020404" pitchFamily="49" charset="0"/>
              </a:rPr>
              <a:t>Red envelope </a:t>
            </a:r>
            <a:endParaRPr lang="en-GB" i="0">
              <a:latin typeface="Courier Std" panose="02070409020205020404" pitchFamily="49" charset="0"/>
            </a:endParaRPr>
          </a:p>
        </p:txBody>
      </p:sp>
      <p:pic>
        <p:nvPicPr>
          <p:cNvPr id="1026" name="Picture 2" descr="Your Guide to Chinese New Year 2019 — Red Envelopes, Great Events and The  Year of the Pig">
            <a:extLst>
              <a:ext uri="{FF2B5EF4-FFF2-40B4-BE49-F238E27FC236}">
                <a16:creationId xmlns:a16="http://schemas.microsoft.com/office/drawing/2014/main" id="{7BCBF3E7-BA3B-4A5B-95B3-6264E6637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84" r="17873"/>
          <a:stretch/>
        </p:blipFill>
        <p:spPr bwMode="auto">
          <a:xfrm>
            <a:off x="758952" y="1078710"/>
            <a:ext cx="3836956" cy="4703378"/>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1032">
            <a:extLst>
              <a:ext uri="{FF2B5EF4-FFF2-40B4-BE49-F238E27FC236}">
                <a16:creationId xmlns:a16="http://schemas.microsoft.com/office/drawing/2014/main" id="{DF96FA98-52E5-4AA7-98B9-BE6200CF0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181601" y="2933080"/>
            <a:ext cx="624839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A20841A-3900-4E2E-89A6-0A7E44150C7F}"/>
              </a:ext>
            </a:extLst>
          </p:cNvPr>
          <p:cNvSpPr>
            <a:spLocks noGrp="1"/>
          </p:cNvSpPr>
          <p:nvPr>
            <p:ph idx="1"/>
          </p:nvPr>
        </p:nvSpPr>
        <p:spPr>
          <a:xfrm>
            <a:off x="5148208" y="3161680"/>
            <a:ext cx="6281663" cy="2620409"/>
          </a:xfrm>
        </p:spPr>
        <p:txBody>
          <a:bodyPr>
            <a:normAutofit/>
          </a:bodyPr>
          <a:lstStyle/>
          <a:p>
            <a:pPr>
              <a:lnSpc>
                <a:spcPct val="100000"/>
              </a:lnSpc>
            </a:pPr>
            <a:r>
              <a:rPr lang="en-GB" sz="1400" i="0" dirty="0">
                <a:effectLst/>
                <a:latin typeface="Courier Std" panose="02070409020205020404" pitchFamily="49" charset="0"/>
              </a:rPr>
              <a:t>During this special cultural celebration, it's very common for Chinese people to give the gift of a red envelope (known as </a:t>
            </a:r>
            <a:r>
              <a:rPr lang="ja-JP" altLang="en-US" sz="1400" i="0" dirty="0">
                <a:effectLst/>
                <a:latin typeface="Courier Std" panose="02070409020205020404" pitchFamily="49" charset="0"/>
              </a:rPr>
              <a:t>紅包</a:t>
            </a:r>
            <a:r>
              <a:rPr lang="en-US" altLang="ja-JP" sz="1400" i="0" dirty="0">
                <a:effectLst/>
                <a:latin typeface="Courier Std" panose="02070409020205020404" pitchFamily="49" charset="0"/>
              </a:rPr>
              <a:t>, </a:t>
            </a:r>
            <a:r>
              <a:rPr lang="en-GB" sz="1400" i="0" dirty="0" err="1">
                <a:effectLst/>
                <a:latin typeface="Courier Std" panose="02070409020205020404" pitchFamily="49" charset="0"/>
              </a:rPr>
              <a:t>hóngbāo</a:t>
            </a:r>
            <a:r>
              <a:rPr lang="en-GB" sz="1400" i="0" dirty="0">
                <a:effectLst/>
                <a:latin typeface="Courier Std" panose="02070409020205020404" pitchFamily="49" charset="0"/>
              </a:rPr>
              <a:t>) to friends and family. These long, narrow envelopes are filled with money and symbolize good wishes and luck for the new year ahead.8 Sept 2022During this special cultural celebration, it's very common for Chinese people to give the gift of a red envelope (known as </a:t>
            </a:r>
            <a:r>
              <a:rPr lang="ja-JP" altLang="en-US" sz="1400" i="0" dirty="0">
                <a:effectLst/>
                <a:latin typeface="Courier Std" panose="02070409020205020404" pitchFamily="49" charset="0"/>
              </a:rPr>
              <a:t>紅包</a:t>
            </a:r>
            <a:r>
              <a:rPr lang="en-US" altLang="ja-JP" sz="1400" i="0" dirty="0">
                <a:effectLst/>
                <a:latin typeface="Courier Std" panose="02070409020205020404" pitchFamily="49" charset="0"/>
              </a:rPr>
              <a:t>, </a:t>
            </a:r>
            <a:r>
              <a:rPr lang="en-GB" sz="1400" i="0" dirty="0" err="1">
                <a:effectLst/>
                <a:latin typeface="Courier Std" panose="02070409020205020404" pitchFamily="49" charset="0"/>
              </a:rPr>
              <a:t>hóngbāo</a:t>
            </a:r>
            <a:r>
              <a:rPr lang="en-GB" sz="1400" i="0" dirty="0">
                <a:effectLst/>
                <a:latin typeface="Courier Std" panose="02070409020205020404" pitchFamily="49" charset="0"/>
              </a:rPr>
              <a:t>) to friends and family. These long, narrow envelopes are filled with money and symbolize good wishes and luck for the new year ahead</a:t>
            </a:r>
            <a:r>
              <a:rPr lang="en-GB" sz="1400" b="0" i="0" dirty="0">
                <a:effectLst/>
                <a:latin typeface="arial" panose="020B0604020202020204" pitchFamily="34" charset="0"/>
              </a:rPr>
              <a:t>.</a:t>
            </a:r>
            <a:endParaRPr lang="en-GB" sz="1400" dirty="0"/>
          </a:p>
        </p:txBody>
      </p:sp>
      <p:sp>
        <p:nvSpPr>
          <p:cNvPr id="103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576176770"/>
      </p:ext>
    </p:extLst>
  </p:cSld>
  <p:clrMapOvr>
    <a:masterClrMapping/>
  </p:clrMapOvr>
  <p:transition spd="slow">
    <p:cover/>
  </p:transition>
</p:sld>
</file>

<file path=ppt/theme/theme1.xml><?xml version="1.0" encoding="utf-8"?>
<a:theme xmlns:a="http://schemas.openxmlformats.org/drawingml/2006/main" name="HeadlinesVTI">
  <a:themeElements>
    <a:clrScheme name="AnalogousFromDarkSeedLeftStep">
      <a:dk1>
        <a:srgbClr val="000000"/>
      </a:dk1>
      <a:lt1>
        <a:srgbClr val="FFFFFF"/>
      </a:lt1>
      <a:dk2>
        <a:srgbClr val="3C2A22"/>
      </a:dk2>
      <a:lt2>
        <a:srgbClr val="E6E2E8"/>
      </a:lt2>
      <a:accent1>
        <a:srgbClr val="47B620"/>
      </a:accent1>
      <a:accent2>
        <a:srgbClr val="7CAE13"/>
      </a:accent2>
      <a:accent3>
        <a:srgbClr val="AFA21F"/>
      </a:accent3>
      <a:accent4>
        <a:srgbClr val="D57417"/>
      </a:accent4>
      <a:accent5>
        <a:srgbClr val="E73729"/>
      </a:accent5>
      <a:accent6>
        <a:srgbClr val="D51758"/>
      </a:accent6>
      <a:hlink>
        <a:srgbClr val="BF5E3F"/>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110</TotalTime>
  <Words>367</Words>
  <Application>Microsoft Office PowerPoint</Application>
  <PresentationFormat>Widescreen</PresentationFormat>
  <Paragraphs>19</Paragraphs>
  <Slides>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vt:lpstr>
      <vt:lpstr>Avenir Next LT Pro</vt:lpstr>
      <vt:lpstr>Consolas</vt:lpstr>
      <vt:lpstr>Courier Std</vt:lpstr>
      <vt:lpstr>Sitka Banner</vt:lpstr>
      <vt:lpstr>HeadlinesVTI</vt:lpstr>
      <vt:lpstr>Chinese New Year</vt:lpstr>
      <vt:lpstr>Traditions</vt:lpstr>
      <vt:lpstr>Meals </vt:lpstr>
      <vt:lpstr>Chinese dances</vt:lpstr>
      <vt:lpstr>Animals</vt:lpstr>
      <vt:lpstr>The lanterns </vt:lpstr>
      <vt:lpstr>Red envelope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New Year</dc:title>
  <dc:creator>Ava Conlon</dc:creator>
  <cp:lastModifiedBy>M Montague</cp:lastModifiedBy>
  <cp:revision>11</cp:revision>
  <dcterms:created xsi:type="dcterms:W3CDTF">2023-01-12T14:25:20Z</dcterms:created>
  <dcterms:modified xsi:type="dcterms:W3CDTF">2023-01-20T10:24:00Z</dcterms:modified>
</cp:coreProperties>
</file>